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109"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6196" autoAdjust="0"/>
  </p:normalViewPr>
  <p:slideViewPr>
    <p:cSldViewPr snapToGrid="0" showGuides="1">
      <p:cViewPr varScale="1">
        <p:scale>
          <a:sx n="117" d="100"/>
          <a:sy n="117" d="100"/>
        </p:scale>
        <p:origin x="-8"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5/10/20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5/10/20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057"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54029"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434682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7"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81"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15"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6.bin"/><Relationship Id="rId10" Type="http://schemas.openxmlformats.org/officeDocument/2006/relationships/image" Target="../media/image24.svg"/><Relationship Id="rId4" Type="http://schemas.openxmlformats.org/officeDocument/2006/relationships/slideLayout" Target="../slideLayouts/slideLayout17.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263243"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vert="horz" wrap="square" lIns="0" tIns="0" rIns="0" bIns="0" rtlCol="0" anchor="t" anchorCtr="0">
            <a:spAutoFit/>
          </a:bodyPr>
          <a:lstStyle/>
          <a:p>
            <a:r>
              <a:rPr lang="en-US" dirty="0"/>
              <a:t>Bryn Davies – Associate</a:t>
            </a:r>
            <a:endParaRPr lang="en-GH" sz="4000" dirty="0"/>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t>1</a:t>
            </a:fld>
            <a:endParaRPr lang="en-GH"/>
          </a:p>
        </p:txBody>
      </p:sp>
      <p:sp>
        <p:nvSpPr>
          <p:cNvPr id="11" name="TextBox 10">
            <a:extLst>
              <a:ext uri="{FF2B5EF4-FFF2-40B4-BE49-F238E27FC236}">
                <a16:creationId xmlns:a16="http://schemas.microsoft.com/office/drawing/2014/main" id="{F3AB3386-D2B5-4488-B88B-651287F8F4C6}"/>
              </a:ext>
            </a:extLst>
          </p:cNvPr>
          <p:cNvSpPr txBox="1"/>
          <p:nvPr/>
        </p:nvSpPr>
        <p:spPr>
          <a:xfrm>
            <a:off x="742950" y="1398250"/>
            <a:ext cx="4143267" cy="52937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1 year as Sourcing &amp; Operations Advisor, Technical Editor for </a:t>
            </a:r>
            <a:r>
              <a:rPr lang="en-US" sz="1200" dirty="0" err="1">
                <a:solidFill>
                  <a:schemeClr val="accent1"/>
                </a:solidFill>
              </a:rPr>
              <a:t>Winrock</a:t>
            </a:r>
            <a:r>
              <a:rPr lang="en-US" sz="1200" dirty="0">
                <a:solidFill>
                  <a:schemeClr val="accent1"/>
                </a:solidFill>
              </a:rPr>
              <a:t> International (Ghana).</a:t>
            </a:r>
            <a:r>
              <a:rPr lang="en-US" sz="1200" dirty="0"/>
              <a:t> Connected buyers of shea and moringa to collectors and producers, negotiated deals with buyers, and coordinated trainings. Wrote, edited, and polished technical documents for publication.</a:t>
            </a:r>
            <a:endParaRPr lang="en-US" sz="1200" dirty="0">
              <a:solidFill>
                <a:schemeClr val="accent1"/>
              </a:solidFill>
            </a:endParaRP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3 years as M&amp;E and Operational Support for Agribusiness Systems International (ASI), ​affiliate of ACDI/VOCA (USA/Kenya).</a:t>
            </a:r>
            <a:r>
              <a:rPr lang="en-US" sz="1200" dirty="0"/>
              <a:t> Supported ​</a:t>
            </a:r>
            <a:r>
              <a:rPr lang="en-US" sz="1200" dirty="0" err="1"/>
              <a:t>AflaSTOP</a:t>
            </a:r>
            <a:r>
              <a:rPr lang="en-US" sz="1200" dirty="0"/>
              <a:t>: Storage and Drying for Aflatoxin Prevention operations and technical activities, testing innovative drying and storage technologies, leveraging partners to lead commercialization, and scaling storage and drying options that reduce aflatoxin and post-harvest losses at the smallholder farmer level e.g. E​ asyDryM500.​</a:t>
            </a: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Consultancies</a:t>
            </a:r>
            <a:r>
              <a:rPr lang="en-US" sz="1200" dirty="0"/>
              <a:t>:</a:t>
            </a:r>
          </a:p>
          <a:p>
            <a:pPr marL="366104" lvl="1" indent="-182880" defTabSz="642915">
              <a:spcAft>
                <a:spcPts val="300"/>
              </a:spcAft>
              <a:buClr>
                <a:schemeClr val="tx1"/>
              </a:buClr>
              <a:buFont typeface="Arial" panose="020B0604020202020204" pitchFamily="34" charset="0"/>
              <a:buChar char="‒"/>
              <a:defRPr/>
            </a:pPr>
            <a:r>
              <a:rPr lang="en-US" sz="1200" dirty="0"/>
              <a:t>Tanager (2019): M​</a:t>
            </a:r>
            <a:r>
              <a:rPr lang="en-US" sz="1200" dirty="0" err="1"/>
              <a:t>ozambique</a:t>
            </a:r>
            <a:r>
              <a:rPr lang="en-US" sz="1200" dirty="0"/>
              <a:t>, ​Aflatoxin in Groundnuts Farmer Analysis ACDI/VOCA (2012-2019):​ Egypt, India, Kenya, Rwanda, etc. Value chain</a:t>
            </a:r>
          </a:p>
          <a:p>
            <a:pPr marL="366104" lvl="1" indent="-182880" defTabSz="642915">
              <a:spcAft>
                <a:spcPts val="300"/>
              </a:spcAft>
              <a:buClr>
                <a:schemeClr val="tx1"/>
              </a:buClr>
              <a:buFont typeface="Arial" panose="020B0604020202020204" pitchFamily="34" charset="0"/>
              <a:buChar char="‒"/>
              <a:defRPr/>
            </a:pPr>
            <a:r>
              <a:rPr lang="en-US" sz="1200" dirty="0"/>
              <a:t>Mapping, Aflatoxin Analyst, Proposal Support, Commodity Analysis.</a:t>
            </a:r>
          </a:p>
          <a:p>
            <a:pPr marL="366104" lvl="1" indent="-182880" defTabSz="642915">
              <a:spcAft>
                <a:spcPts val="300"/>
              </a:spcAft>
              <a:buClr>
                <a:schemeClr val="tx1"/>
              </a:buClr>
              <a:buFont typeface="Arial" panose="020B0604020202020204" pitchFamily="34" charset="0"/>
              <a:buChar char="‒"/>
              <a:defRPr/>
            </a:pPr>
            <a:r>
              <a:rPr lang="en-US" sz="1200" dirty="0" err="1"/>
              <a:t>Winrock</a:t>
            </a:r>
            <a:r>
              <a:rPr lang="en-US" sz="1200" dirty="0"/>
              <a:t> International (2016)​: Vietnam, Ethiopia, Kenya, East Africa. Proposal Support on Rice, Dairy, Livestock, and Horticulture.</a:t>
            </a:r>
          </a:p>
          <a:p>
            <a:pPr marL="366104" lvl="1" indent="-182880" defTabSz="642915">
              <a:spcAft>
                <a:spcPts val="300"/>
              </a:spcAft>
              <a:buClr>
                <a:schemeClr val="tx1"/>
              </a:buClr>
              <a:buFont typeface="Arial" panose="020B0604020202020204" pitchFamily="34" charset="0"/>
              <a:buChar char="‒"/>
              <a:defRPr/>
            </a:pPr>
            <a:r>
              <a:rPr lang="en-US" sz="1200" dirty="0"/>
              <a:t>Wellspring Development Ltd (2013)​: Sub-Saharan Africa. Consultant on Innovation in Public Private Partnerships.</a:t>
            </a:r>
          </a:p>
          <a:p>
            <a:pPr marL="366104" lvl="1" indent="-182880" defTabSz="642915">
              <a:spcAft>
                <a:spcPts val="300"/>
              </a:spcAft>
              <a:buClr>
                <a:schemeClr val="tx1"/>
              </a:buClr>
              <a:buFont typeface="Arial" panose="020B0604020202020204" pitchFamily="34" charset="0"/>
              <a:buChar char="‒"/>
              <a:defRPr/>
            </a:pPr>
            <a:r>
              <a:rPr lang="en-US" sz="1200" dirty="0"/>
              <a:t>Development Alternatives, Inc. (2011-2012)​: Kenya, worldwide. Social Market Analysis for Walmart, Accounting Specialist</a:t>
            </a:r>
          </a:p>
        </p:txBody>
      </p:sp>
      <p:sp>
        <p:nvSpPr>
          <p:cNvPr id="12" name="TextBox 11">
            <a:extLst>
              <a:ext uri="{FF2B5EF4-FFF2-40B4-BE49-F238E27FC236}">
                <a16:creationId xmlns:a16="http://schemas.microsoft.com/office/drawing/2014/main" id="{FF5B3E89-D876-4AA6-ADED-DB1F189B341E}"/>
              </a:ext>
            </a:extLst>
          </p:cNvPr>
          <p:cNvSpPr txBox="1"/>
          <p:nvPr/>
        </p:nvSpPr>
        <p:spPr>
          <a:xfrm>
            <a:off x="7945692" y="1398250"/>
            <a:ext cx="3590369" cy="1000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Bryn has a </a:t>
            </a:r>
            <a:r>
              <a:rPr lang="en-US" sz="1200" dirty="0">
                <a:solidFill>
                  <a:srgbClr val="FF0000"/>
                </a:solidFill>
              </a:rPr>
              <a:t>graduate certificate in Agricultural Economics </a:t>
            </a:r>
            <a:r>
              <a:rPr lang="en-US" sz="1200" dirty="0">
                <a:solidFill>
                  <a:prstClr val="black"/>
                </a:solidFill>
              </a:rPr>
              <a:t>from </a:t>
            </a:r>
            <a:r>
              <a:rPr lang="en-US" sz="1200" dirty="0">
                <a:solidFill>
                  <a:srgbClr val="FF0000"/>
                </a:solidFill>
              </a:rPr>
              <a:t>University of London - School of Oriental &amp; African Studies</a:t>
            </a:r>
            <a:r>
              <a:rPr lang="en-US" sz="1200" dirty="0">
                <a:solidFill>
                  <a:prstClr val="black"/>
                </a:solidFill>
              </a:rPr>
              <a:t> (United Kingdom)</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Bryn speaks </a:t>
            </a:r>
            <a:r>
              <a:rPr lang="en-US" sz="1200" dirty="0">
                <a:solidFill>
                  <a:srgbClr val="FF0000"/>
                </a:solidFill>
              </a:rPr>
              <a:t>English</a:t>
            </a:r>
            <a:r>
              <a:rPr lang="en-US" sz="1200" dirty="0">
                <a:solidFill>
                  <a:prstClr val="black"/>
                </a:solidFill>
              </a:rPr>
              <a:t> (Native), </a:t>
            </a:r>
            <a:r>
              <a:rPr lang="en-US" sz="1200" dirty="0">
                <a:solidFill>
                  <a:srgbClr val="FF0000"/>
                </a:solidFill>
              </a:rPr>
              <a:t>Spanish</a:t>
            </a:r>
            <a:r>
              <a:rPr lang="en-US" sz="1200" dirty="0">
                <a:solidFill>
                  <a:prstClr val="black"/>
                </a:solidFill>
              </a:rPr>
              <a:t> (Fluent) and </a:t>
            </a:r>
            <a:r>
              <a:rPr lang="en-US" sz="1200" dirty="0">
                <a:solidFill>
                  <a:srgbClr val="FF0000"/>
                </a:solidFill>
              </a:rPr>
              <a:t>French</a:t>
            </a:r>
            <a:r>
              <a:rPr lang="en-US" sz="1200" dirty="0">
                <a:solidFill>
                  <a:prstClr val="black"/>
                </a:solidFill>
              </a:rPr>
              <a:t> (Basic)</a:t>
            </a:r>
            <a:endParaRPr lang="en-US" sz="1200" dirty="0">
              <a:solidFill>
                <a:srgbClr val="FF0000"/>
              </a:solidFill>
            </a:endParaRPr>
          </a:p>
        </p:txBody>
      </p:sp>
      <p:sp>
        <p:nvSpPr>
          <p:cNvPr id="45" name="TextBox 44">
            <a:extLst>
              <a:ext uri="{FF2B5EF4-FFF2-40B4-BE49-F238E27FC236}">
                <a16:creationId xmlns:a16="http://schemas.microsoft.com/office/drawing/2014/main" id="{9F92F476-1647-904E-90CD-5659456D684C}"/>
              </a:ext>
            </a:extLst>
          </p:cNvPr>
          <p:cNvSpPr txBox="1"/>
          <p:nvPr/>
        </p:nvSpPr>
        <p:spPr>
          <a:xfrm>
            <a:off x="5141843" y="4016574"/>
            <a:ext cx="2536837"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p>
          <a:p>
            <a:pPr algn="ctr">
              <a:lnSpc>
                <a:spcPct val="100000"/>
              </a:lnSpc>
              <a:spcAft>
                <a:spcPts val="300"/>
              </a:spcAft>
            </a:pPr>
            <a:endParaRPr lang="en-US" sz="1200" dirty="0"/>
          </a:p>
        </p:txBody>
      </p:sp>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sp>
        <p:nvSpPr>
          <p:cNvPr id="35" name="Rectangle: Single Corner Rounded 34">
            <a:extLst>
              <a:ext uri="{FF2B5EF4-FFF2-40B4-BE49-F238E27FC236}">
                <a16:creationId xmlns:a16="http://schemas.microsoft.com/office/drawing/2014/main" id="{9BBCDC8E-89F5-437E-939B-366E3BD58DD7}"/>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44" name="Graphic 43">
            <a:extLst>
              <a:ext uri="{FF2B5EF4-FFF2-40B4-BE49-F238E27FC236}">
                <a16:creationId xmlns:a16="http://schemas.microsoft.com/office/drawing/2014/main" id="{3261E2E6-1597-46A9-A538-79DD99E271D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02158" y="967232"/>
            <a:ext cx="340892" cy="343274"/>
          </a:xfrm>
          <a:prstGeom prst="rect">
            <a:avLst/>
          </a:prstGeom>
        </p:spPr>
      </p:pic>
      <p:sp>
        <p:nvSpPr>
          <p:cNvPr id="52" name="Rectangle: Single Corner Rounded 51">
            <a:extLst>
              <a:ext uri="{FF2B5EF4-FFF2-40B4-BE49-F238E27FC236}">
                <a16:creationId xmlns:a16="http://schemas.microsoft.com/office/drawing/2014/main" id="{3D26417D-CF4D-44E5-947A-5A2A835ABB04}"/>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53" name="Graphic 52">
            <a:extLst>
              <a:ext uri="{FF2B5EF4-FFF2-40B4-BE49-F238E27FC236}">
                <a16:creationId xmlns:a16="http://schemas.microsoft.com/office/drawing/2014/main" id="{EF09B9B5-9CAA-4526-A15C-E544BDDE034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63389" y="967232"/>
            <a:ext cx="340892" cy="343274"/>
          </a:xfrm>
          <a:prstGeom prst="rect">
            <a:avLst/>
          </a:prstGeom>
        </p:spPr>
      </p:pic>
      <p:pic>
        <p:nvPicPr>
          <p:cNvPr id="54" name="Graphic 53">
            <a:extLst>
              <a:ext uri="{FF2B5EF4-FFF2-40B4-BE49-F238E27FC236}">
                <a16:creationId xmlns:a16="http://schemas.microsoft.com/office/drawing/2014/main" id="{A9506CDE-BB22-48D6-9FA2-9578DE307E8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35582" y="1040617"/>
            <a:ext cx="196505" cy="196505"/>
          </a:xfrm>
          <a:prstGeom prst="rect">
            <a:avLst/>
          </a:prstGeom>
        </p:spPr>
      </p:pic>
      <p:pic>
        <p:nvPicPr>
          <p:cNvPr id="55" name="Graphic 54">
            <a:extLst>
              <a:ext uri="{FF2B5EF4-FFF2-40B4-BE49-F238E27FC236}">
                <a16:creationId xmlns:a16="http://schemas.microsoft.com/office/drawing/2014/main" id="{BA7CAA17-C9FE-4198-BDE9-2B36416BEF3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1178" y="1030791"/>
            <a:ext cx="216156" cy="216156"/>
          </a:xfrm>
          <a:prstGeom prst="rect">
            <a:avLst/>
          </a:prstGeom>
        </p:spPr>
      </p:pic>
      <p:sp>
        <p:nvSpPr>
          <p:cNvPr id="26" name="Picture Placeholder 25">
            <a:extLst>
              <a:ext uri="{FF2B5EF4-FFF2-40B4-BE49-F238E27FC236}">
                <a16:creationId xmlns:a16="http://schemas.microsoft.com/office/drawing/2014/main" id="{226967BF-8197-0A44-AEB0-E4FF2D011BC6}"/>
              </a:ext>
            </a:extLst>
          </p:cNvPr>
          <p:cNvSpPr>
            <a:spLocks noGrp="1"/>
          </p:cNvSpPr>
          <p:nvPr>
            <p:ph type="pic" sz="quarter" idx="10"/>
          </p:nvPr>
        </p:nvSpPr>
        <p:spPr/>
      </p:sp>
    </p:spTree>
    <p:extLst>
      <p:ext uri="{BB962C8B-B14F-4D97-AF65-F5344CB8AC3E}">
        <p14:creationId xmlns:p14="http://schemas.microsoft.com/office/powerpoint/2010/main" val="31254137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13706</TotalTime>
  <Words>282</Words>
  <Application>Microsoft Macintosh PowerPoint</Application>
  <PresentationFormat>Widescreen</PresentationFormat>
  <Paragraphs>15</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Bryn Davies – Associate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608</cp:revision>
  <dcterms:created xsi:type="dcterms:W3CDTF">2020-03-25T12:28:14Z</dcterms:created>
  <dcterms:modified xsi:type="dcterms:W3CDTF">2020-10-05T12:56:53Z</dcterms:modified>
</cp:coreProperties>
</file>